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B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164592" cy="164592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7724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C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HEALTH  ·  STRATEGIC PROPOSAL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Joint Parkinson's Research Registry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457200" y="2057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C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advisory and forward deployment proposal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2788920"/>
            <a:ext cx="1280160" cy="36576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2971800"/>
            <a:ext cx="5029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100" b="1" spc="400" kern="0" dirty="0">
                <a:solidFill>
                  <a:srgbClr val="C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Prof. Camille Carroll, Newcastle University Hospitals NHS Foundation Trust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 Marie-Louise Zeissler, Research Lead, NUTH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Wayne Elliott, Data Lead, NUTH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943600" y="2971800"/>
            <a:ext cx="2743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100" b="1" spc="400" kern="0" dirty="0">
                <a:solidFill>
                  <a:srgbClr val="C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Health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b="1" spc="400" kern="0" dirty="0">
                <a:solidFill>
                  <a:srgbClr val="C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47320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 to the JPR–Newcastle working session  ·  Confidential — for discussion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4  ·  FORWARD DEPLOYMENT PROPOSAL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321040" y="20116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45720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 working demonstrator — before any platform build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3268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Lessons from TREAT-NMD/PaLaDIn and the NRRAS bid: misalignment between agreed scope and built scope is the most common early failure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2694432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0A7B8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30352" y="1563624"/>
            <a:ext cx="1097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548640" y="2286000"/>
            <a:ext cx="23286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De-risk the platform decision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971800"/>
            <a:ext cx="232867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Surfaces the gap between what clinical and data leads think they have agreed and what gets built — at the cheapest possible point. Catches purpose drift before it becomes architecture drift.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224784" y="1417320"/>
            <a:ext cx="2694432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0A7B8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89376" y="1563624"/>
            <a:ext cx="1097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3407664" y="2286000"/>
            <a:ext cx="23286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every stakeholder something to react to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407664" y="2971800"/>
            <a:ext cx="232867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Concrete artefacts beat strategy decks. Patients test the consent journey. Clinicians see their workflow. Pharma contacts see what trial pre-screening would deliver. Funders see something working.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6083808" y="1417320"/>
            <a:ext cx="2694432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0A7B8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248400" y="1563624"/>
            <a:ext cx="1097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3800" dirty="0"/>
          </a:p>
        </p:txBody>
      </p:sp>
      <p:sp>
        <p:nvSpPr>
          <p:cNvPr id="16" name="Text 14"/>
          <p:cNvSpPr/>
          <p:nvPr/>
        </p:nvSpPr>
        <p:spPr>
          <a:xfrm>
            <a:off x="6266688" y="2286000"/>
            <a:ext cx="23286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Produce the supplementary material grants need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266688" y="2971800"/>
            <a:ext cx="232867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A is the NIHR i4i technical annex. Phase B is the synthetic data validation report. Phase C is the proof-of-concept milestone. The £82K can be the deliverable that unlocks the first grant tranche.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65760" y="4297680"/>
            <a:ext cx="8412480" cy="411480"/>
          </a:xfrm>
          <a:prstGeom prst="rect">
            <a:avLst/>
          </a:prstGeom>
          <a:solidFill>
            <a:srgbClr val="FEF3E0"/>
          </a:solidFill>
          <a:ln w="9525">
            <a:solidFill>
              <a:srgbClr val="D9770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4315968"/>
            <a:ext cx="813816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  ·  </a:t>
            </a:r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similar registry builds we have seen the most common early failure mode is scope drift between agreement and build. A demonstrator forces the conversation in week 6 — not month 18.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65760" y="486918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Health · JPR Newcastle Follow-Up ·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4  ·  FORWARD DEPLOYMENT PROPOSAL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321040" y="20116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45720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phases — what Promptly delivers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3268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time-bounded engagement that produces three concrete artefacts: the data spec, the synthetic cohort, and the configured demonstrator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2694432" cy="32232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417320"/>
            <a:ext cx="2694432" cy="310896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417320"/>
            <a:ext cx="24201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A  ·  6–8 WEEKS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530352" y="1828800"/>
            <a:ext cx="23652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data specification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530352" y="2377440"/>
            <a:ext cx="2365248" cy="1531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with Wayne Elliott and the clinical team, define the complete JPR data model across five domains — demographics &amp; diagnosis, motor &amp; clinical (MDS-UPDRS, LEDD, DaTscan), PROMs (PDQ-39, PDSS-2, NMS Quest, MoCA), biomarkers (alpha-syn SAA, NfL, genetic subtype), and linkage fields. Each field mapped to EPR source, OMOP concept ID, FHIR resource type, collection frequency, and mandatory/optional status. ON/OFF medication state tagging encoded.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30352" y="4000500"/>
            <a:ext cx="2365248" cy="502920"/>
          </a:xfrm>
          <a:prstGeom prst="rect">
            <a:avLst/>
          </a:prstGeom>
          <a:solidFill>
            <a:srgbClr val="E4F4F5"/>
          </a:solidFill>
          <a:ln/>
        </p:spPr>
      </p:sp>
      <p:sp>
        <p:nvSpPr>
          <p:cNvPr id="12" name="Text 10"/>
          <p:cNvSpPr/>
          <p:nvPr/>
        </p:nvSpPr>
        <p:spPr>
          <a:xfrm>
            <a:off x="621792" y="4046220"/>
            <a:ext cx="21823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4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621792" y="4229100"/>
            <a:ext cx="21823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i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JPR data spec v1.0  ·  field-level, OMOP-mapped, EPR-annotated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224784" y="1417320"/>
            <a:ext cx="2694432" cy="32232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24784" y="1417320"/>
            <a:ext cx="2694432" cy="310896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16" name="Text 14"/>
          <p:cNvSpPr/>
          <p:nvPr/>
        </p:nvSpPr>
        <p:spPr>
          <a:xfrm>
            <a:off x="3361944" y="1417320"/>
            <a:ext cx="24201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B  ·  4–6 WEEKS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3389376" y="1828800"/>
            <a:ext cx="23652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Statistically realistic synthetic cohort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3389376" y="2377440"/>
            <a:ext cx="2365248" cy="1531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500–2,000 patients generated using the TREAT-NMD/PaLaDIn pipeline (CTGAN/TabSyn) adapted for PD. Subtype-conditional progression rules (LRRK2 slower motor; GBA faster cognitive; SNCA early autonomic; idiopathic intermediate). ON/OFF state tagging across MDS-UPDRS visits correlated with LEDD and disease duration. PDQ-39 trajectories correlated with H&amp;Y and UPDRS III. Configurable cohort size, sex ratio, age-at-onset, follow-up, dropout. UK-realistic missingness patterns.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389376" y="4000500"/>
            <a:ext cx="2365248" cy="502920"/>
          </a:xfrm>
          <a:prstGeom prst="rect">
            <a:avLst/>
          </a:prstGeom>
          <a:solidFill>
            <a:srgbClr val="E8EEF4"/>
          </a:solidFill>
          <a:ln/>
        </p:spPr>
      </p:sp>
      <p:sp>
        <p:nvSpPr>
          <p:cNvPr id="20" name="Text 18"/>
          <p:cNvSpPr/>
          <p:nvPr/>
        </p:nvSpPr>
        <p:spPr>
          <a:xfrm>
            <a:off x="3480816" y="4046220"/>
            <a:ext cx="21823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400" kern="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3480816" y="4229100"/>
            <a:ext cx="21823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i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Synthetic cohort v1.0  ·  configurable, validated against PPMI benchmarks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6083808" y="1417320"/>
            <a:ext cx="2694432" cy="32232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083808" y="1417320"/>
            <a:ext cx="2694432" cy="310896"/>
          </a:xfrm>
          <a:prstGeom prst="rect">
            <a:avLst/>
          </a:prstGeom>
          <a:solidFill>
            <a:srgbClr val="5C3A8A"/>
          </a:solidFill>
          <a:ln/>
        </p:spPr>
      </p:sp>
      <p:sp>
        <p:nvSpPr>
          <p:cNvPr id="24" name="Text 22"/>
          <p:cNvSpPr/>
          <p:nvPr/>
        </p:nvSpPr>
        <p:spPr>
          <a:xfrm>
            <a:off x="6220968" y="1417320"/>
            <a:ext cx="24201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C  ·  CONCURRENT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6248400" y="1828800"/>
            <a:ext cx="23652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Configured demonstrator environment</a:t>
            </a:r>
            <a:endParaRPr lang="en-US" sz="1350" dirty="0"/>
          </a:p>
        </p:txBody>
      </p:sp>
      <p:sp>
        <p:nvSpPr>
          <p:cNvPr id="26" name="Text 24"/>
          <p:cNvSpPr/>
          <p:nvPr/>
        </p:nvSpPr>
        <p:spPr>
          <a:xfrm>
            <a:off x="6248400" y="2377440"/>
            <a:ext cx="2365248" cy="1531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Interactium patient app + PROM portal + clinical trial portal + registry analytics dashboard, all populated with the synthetic cohort. PD-specific PROM flows (PDQ-39, MDS-UPDRS questionnaires). EJS ACT-PD eligibility waterfall mock. Consent wallet flow. Cross-site cohort views with subtype distribution and trajectory visualisations. Fully working demonstrator usable in funder, pharma, and partner conversations.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248400" y="4000500"/>
            <a:ext cx="2365248" cy="502920"/>
          </a:xfrm>
          <a:prstGeom prst="rect">
            <a:avLst/>
          </a:prstGeom>
          <a:solidFill>
            <a:srgbClr val="F0EBF8"/>
          </a:solidFill>
          <a:ln/>
        </p:spPr>
      </p:sp>
      <p:sp>
        <p:nvSpPr>
          <p:cNvPr id="28" name="Text 26"/>
          <p:cNvSpPr/>
          <p:nvPr/>
        </p:nvSpPr>
        <p:spPr>
          <a:xfrm>
            <a:off x="6339840" y="4046220"/>
            <a:ext cx="218236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400" kern="0" dirty="0">
                <a:solidFill>
                  <a:srgbClr val="5C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</a:t>
            </a:r>
            <a:endParaRPr lang="en-US" sz="750" dirty="0"/>
          </a:p>
        </p:txBody>
      </p:sp>
      <p:sp>
        <p:nvSpPr>
          <p:cNvPr id="29" name="Text 27"/>
          <p:cNvSpPr/>
          <p:nvPr/>
        </p:nvSpPr>
        <p:spPr>
          <a:xfrm>
            <a:off x="6339840" y="4229100"/>
            <a:ext cx="21823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i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demonstrator  ·  patient app + portals + dashboards, live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365760" y="486918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Health · JPR Newcastle Follow-Up ·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4  ·  FORWARD DEPLOYMENT PROPOSAL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321040" y="20116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45720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Indicative cost and resource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3268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day-rate benchmarks from PaLaDIn/TREAT-NMD. Newcastle clinical time treated as in-kind — claimable as NIHR co-investigator effort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371600"/>
            <a:ext cx="2013966" cy="1188720"/>
          </a:xfrm>
          <a:prstGeom prst="rect">
            <a:avLst/>
          </a:prstGeom>
          <a:solidFill>
            <a:srgbClr val="E4F4F5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371600"/>
            <a:ext cx="2013966" cy="54864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8" name="Text 6"/>
          <p:cNvSpPr/>
          <p:nvPr/>
        </p:nvSpPr>
        <p:spPr>
          <a:xfrm>
            <a:off x="484632" y="1490472"/>
            <a:ext cx="177622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A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84632" y="1682496"/>
            <a:ext cx="177622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£24K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484632" y="2157984"/>
            <a:ext cx="177622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£18K – £32K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484632" y="2340864"/>
            <a:ext cx="177622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6–8 weeks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498598" y="1371600"/>
            <a:ext cx="2013966" cy="1188720"/>
          </a:xfrm>
          <a:prstGeom prst="rect">
            <a:avLst/>
          </a:prstGeom>
          <a:solidFill>
            <a:srgbClr val="E8EEF4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498598" y="1371600"/>
            <a:ext cx="2013966" cy="54864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14" name="Text 12"/>
          <p:cNvSpPr/>
          <p:nvPr/>
        </p:nvSpPr>
        <p:spPr>
          <a:xfrm>
            <a:off x="2617470" y="1490472"/>
            <a:ext cx="177622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B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2617470" y="1682496"/>
            <a:ext cx="177622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£27K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2617470" y="2157984"/>
            <a:ext cx="177622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£22K – £38K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2617470" y="2340864"/>
            <a:ext cx="177622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4–6 weeks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631436" y="1371600"/>
            <a:ext cx="2013966" cy="1188720"/>
          </a:xfrm>
          <a:prstGeom prst="rect">
            <a:avLst/>
          </a:prstGeom>
          <a:solidFill>
            <a:srgbClr val="F0EBF8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631436" y="1371600"/>
            <a:ext cx="2013966" cy="54864"/>
          </a:xfrm>
          <a:prstGeom prst="rect">
            <a:avLst/>
          </a:prstGeom>
          <a:solidFill>
            <a:srgbClr val="5C3A8A"/>
          </a:solidFill>
          <a:ln/>
        </p:spPr>
      </p:sp>
      <p:sp>
        <p:nvSpPr>
          <p:cNvPr id="20" name="Text 18"/>
          <p:cNvSpPr/>
          <p:nvPr/>
        </p:nvSpPr>
        <p:spPr>
          <a:xfrm>
            <a:off x="4750308" y="1490472"/>
            <a:ext cx="177622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5C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C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750308" y="1682496"/>
            <a:ext cx="177622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C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£31K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4750308" y="2157984"/>
            <a:ext cx="177622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£25K – £42K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750308" y="2340864"/>
            <a:ext cx="177622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concurrent with B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764274" y="1371600"/>
            <a:ext cx="2013966" cy="1188720"/>
          </a:xfrm>
          <a:prstGeom prst="rect">
            <a:avLst/>
          </a:prstGeom>
          <a:solidFill>
            <a:srgbClr val="0D2B45"/>
          </a:solidFill>
          <a:ln w="9525">
            <a:solidFill>
              <a:srgbClr val="0D2B4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883146" y="1490472"/>
            <a:ext cx="177622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883146" y="1682496"/>
            <a:ext cx="177622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£82K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6883146" y="2157984"/>
            <a:ext cx="177622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£65K – £112K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6883146" y="2340864"/>
            <a:ext cx="177622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10–14 weeks elapsed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365760" y="2743200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 COMPOSITION  ·  Promptly engagement (Newcastle clinical time in-kind)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65760" y="2980944"/>
            <a:ext cx="2724912" cy="868680"/>
          </a:xfrm>
          <a:prstGeom prst="rect">
            <a:avLst/>
          </a:prstGeom>
          <a:solidFill>
            <a:srgbClr val="F7F9FC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75488" y="3072384"/>
            <a:ext cx="256032" cy="256032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32" name="Text 30"/>
          <p:cNvSpPr/>
          <p:nvPr/>
        </p:nvSpPr>
        <p:spPr>
          <a:xfrm>
            <a:off x="475488" y="307238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786384" y="3081528"/>
            <a:ext cx="22219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A · 28 days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475488" y="3364992"/>
            <a:ext cx="2505456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Data Engineer (15d)  ·  Clinical Informatics Lead (8d)  ·  Programme Manager (5d)  ·  + ~15 days NUTH in-kind (Elliott, Carroll)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3209544" y="2980944"/>
            <a:ext cx="2724912" cy="868680"/>
          </a:xfrm>
          <a:prstGeom prst="rect">
            <a:avLst/>
          </a:prstGeom>
          <a:solidFill>
            <a:srgbClr val="F7F9FC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319272" y="3072384"/>
            <a:ext cx="256032" cy="256032"/>
          </a:xfrm>
          <a:prstGeom prst="ellipse">
            <a:avLst/>
          </a:prstGeom>
          <a:solidFill>
            <a:srgbClr val="0D2B45"/>
          </a:solidFill>
          <a:ln/>
        </p:spPr>
      </p:sp>
      <p:sp>
        <p:nvSpPr>
          <p:cNvPr id="37" name="Text 35"/>
          <p:cNvSpPr/>
          <p:nvPr/>
        </p:nvSpPr>
        <p:spPr>
          <a:xfrm>
            <a:off x="3319272" y="307238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3630168" y="3081528"/>
            <a:ext cx="22219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B · 25+ days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3319272" y="3364992"/>
            <a:ext cx="2505456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ML/Synthetic Data Engineer (12d)  ·  Clinical Rule Consultant — PD specialist (6d)  ·  4 PD neurologists × 2d (panel)  ·  Data Scientist (5d)  ·  Cloud compute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6053328" y="2980944"/>
            <a:ext cx="2724912" cy="868680"/>
          </a:xfrm>
          <a:prstGeom prst="rect">
            <a:avLst/>
          </a:prstGeom>
          <a:solidFill>
            <a:srgbClr val="F7F9FC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163056" y="3072384"/>
            <a:ext cx="256032" cy="256032"/>
          </a:xfrm>
          <a:prstGeom prst="ellipse">
            <a:avLst/>
          </a:prstGeom>
          <a:solidFill>
            <a:srgbClr val="5C3A8A"/>
          </a:solidFill>
          <a:ln/>
        </p:spPr>
      </p:sp>
      <p:sp>
        <p:nvSpPr>
          <p:cNvPr id="42" name="Text 40"/>
          <p:cNvSpPr/>
          <p:nvPr/>
        </p:nvSpPr>
        <p:spPr>
          <a:xfrm>
            <a:off x="6163056" y="307238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6473952" y="3081528"/>
            <a:ext cx="22219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C · 35 days</a:t>
            </a:r>
            <a:endParaRPr lang="en-US" sz="1050" dirty="0"/>
          </a:p>
        </p:txBody>
      </p:sp>
      <p:sp>
        <p:nvSpPr>
          <p:cNvPr id="44" name="Text 42"/>
          <p:cNvSpPr/>
          <p:nvPr/>
        </p:nvSpPr>
        <p:spPr>
          <a:xfrm>
            <a:off x="6163056" y="3364992"/>
            <a:ext cx="2505456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Full-stack Engineer config (12d)  ·  Trial portal build (8d)  ·  Registry analytics (6d)  ·  UX/design — PROM flows (5d)  ·  DevOps/infra (4d)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365760" y="3986784"/>
            <a:ext cx="4146804" cy="790956"/>
          </a:xfrm>
          <a:prstGeom prst="rect">
            <a:avLst/>
          </a:prstGeom>
          <a:solidFill>
            <a:srgbClr val="E8EEF4"/>
          </a:solidFill>
          <a:ln w="9525">
            <a:solidFill>
              <a:srgbClr val="0D2B45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365760" y="3986784"/>
            <a:ext cx="64008" cy="790956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47" name="Text 45"/>
          <p:cNvSpPr/>
          <p:nvPr/>
        </p:nvSpPr>
        <p:spPr>
          <a:xfrm>
            <a:off x="548640" y="4041648"/>
            <a:ext cx="3854196" cy="681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INVESTMENT RISK  ·  </a:t>
            </a:r>
            <a:pPr indent="0" marL="0">
              <a:buNone/>
            </a:pPr>
            <a:r>
              <a:rPr lang="en-US" sz="9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carries Phase A–C costs at risk during the forward deployment period. </a:t>
            </a:r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Newcastle is not asked to commit pre-grant capital. The risk is shared: Promptly invests time and resource; Newcastle invests clinical time and data access. Neither party is exposed beyond what they can absorb at this stage.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4631436" y="3986784"/>
            <a:ext cx="4146804" cy="790956"/>
          </a:xfrm>
          <a:prstGeom prst="rect">
            <a:avLst/>
          </a:prstGeom>
          <a:solidFill>
            <a:srgbClr val="E4F4F5"/>
          </a:solidFill>
          <a:ln w="9525">
            <a:solidFill>
              <a:srgbClr val="0A7B83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4631436" y="3986784"/>
            <a:ext cx="64008" cy="790956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50" name="Text 48"/>
          <p:cNvSpPr/>
          <p:nvPr/>
        </p:nvSpPr>
        <p:spPr>
          <a:xfrm>
            <a:off x="4814316" y="4041648"/>
            <a:ext cx="3854196" cy="681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075F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COMPENSATION ON GRANT SUCCESS  ·  </a:t>
            </a:r>
            <a:pPr indent="0" marL="0">
              <a:buNone/>
            </a:pPr>
            <a:r>
              <a:rPr lang="en-US" sz="9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IHI or NIHR i4i funding is secured, Promptly's A–C costs are recovered in full as direct project costs at the agreed day rates. </a:t>
            </a:r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a structured commercial arrangement. Grant success triggers full compensation — not a renegotiation. The £82K is the number that goes into the grant application as Promptly's direct cost line.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365760" y="486918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Health · JPR Newcastle Follow-Up ·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4  ·  FORWARD DEPLOYMENT PROPOSAL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321040" y="20116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45720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demonstrator unlocks — for each stakeholder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3268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Concrete utility from week 14 — without contingent commitment to a platform build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8412480" cy="734949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417320"/>
            <a:ext cx="91440" cy="734949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8" name="Text 6"/>
          <p:cNvSpPr/>
          <p:nvPr/>
        </p:nvSpPr>
        <p:spPr>
          <a:xfrm>
            <a:off x="594360" y="1490472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JPR clinical and data leadership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94360" y="1801368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Carroll, Zeissler, Elliott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4114800" y="1490472"/>
            <a:ext cx="4572000" cy="5886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working environment that stress-tests the registry vision before any build commitment. Scope misalignments surface in week 6, not month 18. Sign-off becomes evidence-based.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2261997"/>
            <a:ext cx="8412480" cy="734949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2261997"/>
            <a:ext cx="91440" cy="734949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13" name="Text 11"/>
          <p:cNvSpPr/>
          <p:nvPr/>
        </p:nvSpPr>
        <p:spPr>
          <a:xfrm>
            <a:off x="594360" y="2335149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Parkinson's UK and the patient community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94360" y="2646045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Patients &amp; PUK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4114800" y="2335149"/>
            <a:ext cx="4572000" cy="5886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Tangible interface to test the consent journey, PROM flows, and clinical trial matching. The artefact a structural governance partnership can be built around — not a slide.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3106674"/>
            <a:ext cx="8412480" cy="734949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3106674"/>
            <a:ext cx="91440" cy="734949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8" name="Text 16"/>
          <p:cNvSpPr/>
          <p:nvPr/>
        </p:nvSpPr>
        <p:spPr>
          <a:xfrm>
            <a:off x="594360" y="3179826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Pharma and device manufacturer pre-engagement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94360" y="3490722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contacts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4114800" y="3179826"/>
            <a:ext cx="4572000" cy="5886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EJS ACT-PD-style eligibility waterfall against a JPR-scale synthetic cohort, with realistic subtype distribution. Shifts the conversation from "we plan to build" to "this is what pre-screening looks like."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65760" y="3951351"/>
            <a:ext cx="8412480" cy="734949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65760" y="3951351"/>
            <a:ext cx="91440" cy="734949"/>
          </a:xfrm>
          <a:prstGeom prst="rect">
            <a:avLst/>
          </a:prstGeom>
          <a:solidFill>
            <a:srgbClr val="5C3A8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4024503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Funder and grant reviewers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94360" y="4335399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5C3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NIHR / IHI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4114800" y="4024503"/>
            <a:ext cx="4572000" cy="5886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A is the i4i technical annex. Phase B's validation report is supplementary data. Phase C is the proof-of-concept milestone. Working software in a grant application is materially stronger than a roadmap.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65760" y="486918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Health · JPR Newcastle Follow-Up ·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5  ·  NEXT STEPS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321040" y="20116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45720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Indicative 12-month timeline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3268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Advisory workstreams, forward deployment phases, partner activations and grant gates — all in parallel, sequenced by dependency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468880" y="1371600"/>
            <a:ext cx="6309360" cy="219456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7" name="Text 5"/>
          <p:cNvSpPr/>
          <p:nvPr/>
        </p:nvSpPr>
        <p:spPr>
          <a:xfrm>
            <a:off x="2468880" y="1371600"/>
            <a:ext cx="5257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2994660" y="1371600"/>
            <a:ext cx="5257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M2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3520440" y="1371600"/>
            <a:ext cx="5257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M3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4046220" y="1371600"/>
            <a:ext cx="5257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M4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4572000" y="1371600"/>
            <a:ext cx="5257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M5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5097780" y="1371600"/>
            <a:ext cx="5257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M6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5623560" y="1371600"/>
            <a:ext cx="5257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M7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6149340" y="1371600"/>
            <a:ext cx="5257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M8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6675120" y="1371600"/>
            <a:ext cx="5257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M9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7200900" y="1371600"/>
            <a:ext cx="5257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M10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7726680" y="1371600"/>
            <a:ext cx="5257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M11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8252460" y="1371600"/>
            <a:ext cx="5257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M12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65760" y="1591056"/>
            <a:ext cx="8412480" cy="182880"/>
          </a:xfrm>
          <a:prstGeom prst="rect">
            <a:avLst/>
          </a:prstGeom>
          <a:solidFill>
            <a:srgbClr val="F7F9FC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1591056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WS1: Purpose alignment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2487168" y="1627632"/>
            <a:ext cx="489204" cy="109728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22" name="Shape 20"/>
          <p:cNvSpPr/>
          <p:nvPr/>
        </p:nvSpPr>
        <p:spPr>
          <a:xfrm>
            <a:off x="365760" y="1773936"/>
            <a:ext cx="8412480" cy="1828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1773936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WS3: Governance structure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2487168" y="1810512"/>
            <a:ext cx="1014984" cy="109728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25" name="Shape 23"/>
          <p:cNvSpPr/>
          <p:nvPr/>
        </p:nvSpPr>
        <p:spPr>
          <a:xfrm>
            <a:off x="365760" y="1956816"/>
            <a:ext cx="8412480" cy="182880"/>
          </a:xfrm>
          <a:prstGeom prst="rect">
            <a:avLst/>
          </a:prstGeom>
          <a:solidFill>
            <a:srgbClr val="F7F9FC"/>
          </a:solidFill>
          <a:ln/>
        </p:spPr>
      </p:sp>
      <p:sp>
        <p:nvSpPr>
          <p:cNvPr id="26" name="Text 24"/>
          <p:cNvSpPr/>
          <p:nvPr/>
        </p:nvSpPr>
        <p:spPr>
          <a:xfrm>
            <a:off x="457200" y="1956816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WS6: Min viable dataset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2487168" y="1993392"/>
            <a:ext cx="1540764" cy="109728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28" name="Shape 26"/>
          <p:cNvSpPr/>
          <p:nvPr/>
        </p:nvSpPr>
        <p:spPr>
          <a:xfrm>
            <a:off x="365760" y="2139696"/>
            <a:ext cx="8412480" cy="1828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9" name="Text 27"/>
          <p:cNvSpPr/>
          <p:nvPr/>
        </p:nvSpPr>
        <p:spPr>
          <a:xfrm>
            <a:off x="457200" y="2139696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WS2: Sustainability routes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3012948" y="2176272"/>
            <a:ext cx="1014984" cy="109728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31" name="Shape 29"/>
          <p:cNvSpPr/>
          <p:nvPr/>
        </p:nvSpPr>
        <p:spPr>
          <a:xfrm>
            <a:off x="365760" y="2322576"/>
            <a:ext cx="8412480" cy="182880"/>
          </a:xfrm>
          <a:prstGeom prst="rect">
            <a:avLst/>
          </a:prstGeom>
          <a:solidFill>
            <a:srgbClr val="F7F9FC"/>
          </a:solidFill>
          <a:ln/>
        </p:spPr>
      </p:sp>
      <p:sp>
        <p:nvSpPr>
          <p:cNvPr id="32" name="Text 30"/>
          <p:cNvSpPr/>
          <p:nvPr/>
        </p:nvSpPr>
        <p:spPr>
          <a:xfrm>
            <a:off x="457200" y="2322576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WS4: Operating model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3538728" y="2359152"/>
            <a:ext cx="1014984" cy="109728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34" name="Shape 32"/>
          <p:cNvSpPr/>
          <p:nvPr/>
        </p:nvSpPr>
        <p:spPr>
          <a:xfrm>
            <a:off x="365760" y="2505456"/>
            <a:ext cx="8412480" cy="1828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5" name="Text 33"/>
          <p:cNvSpPr/>
          <p:nvPr/>
        </p:nvSpPr>
        <p:spPr>
          <a:xfrm>
            <a:off x="457200" y="2505456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WS5: Data flows &amp; IG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3538728" y="2542032"/>
            <a:ext cx="1540764" cy="109728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37" name="Shape 35"/>
          <p:cNvSpPr/>
          <p:nvPr/>
        </p:nvSpPr>
        <p:spPr>
          <a:xfrm>
            <a:off x="365760" y="2688336"/>
            <a:ext cx="8412480" cy="182880"/>
          </a:xfrm>
          <a:prstGeom prst="rect">
            <a:avLst/>
          </a:prstGeom>
          <a:solidFill>
            <a:srgbClr val="F7F9FC"/>
          </a:solidFill>
          <a:ln/>
        </p:spPr>
      </p:sp>
      <p:sp>
        <p:nvSpPr>
          <p:cNvPr id="38" name="Text 36"/>
          <p:cNvSpPr/>
          <p:nvPr/>
        </p:nvSpPr>
        <p:spPr>
          <a:xfrm>
            <a:off x="457200" y="2688336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WS7: Stakeholder engagement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2487168" y="2724912"/>
            <a:ext cx="6272784" cy="109728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40" name="Shape 38"/>
          <p:cNvSpPr/>
          <p:nvPr/>
        </p:nvSpPr>
        <p:spPr>
          <a:xfrm>
            <a:off x="365760" y="2871216"/>
            <a:ext cx="8412480" cy="1828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1" name="Text 39"/>
          <p:cNvSpPr/>
          <p:nvPr/>
        </p:nvSpPr>
        <p:spPr>
          <a:xfrm>
            <a:off x="457200" y="2871216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A: Data spec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2487168" y="2907792"/>
            <a:ext cx="1014984" cy="109728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43" name="Shape 41"/>
          <p:cNvSpPr/>
          <p:nvPr/>
        </p:nvSpPr>
        <p:spPr>
          <a:xfrm>
            <a:off x="365760" y="3054096"/>
            <a:ext cx="8412480" cy="182880"/>
          </a:xfrm>
          <a:prstGeom prst="rect">
            <a:avLst/>
          </a:prstGeom>
          <a:solidFill>
            <a:srgbClr val="F7F9FC"/>
          </a:solidFill>
          <a:ln/>
        </p:spPr>
      </p:sp>
      <p:sp>
        <p:nvSpPr>
          <p:cNvPr id="44" name="Text 42"/>
          <p:cNvSpPr/>
          <p:nvPr/>
        </p:nvSpPr>
        <p:spPr>
          <a:xfrm>
            <a:off x="457200" y="3054096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B: Synthetic cohort</a:t>
            </a:r>
            <a:endParaRPr lang="en-US" sz="800" dirty="0"/>
          </a:p>
        </p:txBody>
      </p:sp>
      <p:sp>
        <p:nvSpPr>
          <p:cNvPr id="45" name="Shape 43"/>
          <p:cNvSpPr/>
          <p:nvPr/>
        </p:nvSpPr>
        <p:spPr>
          <a:xfrm>
            <a:off x="3012948" y="3090672"/>
            <a:ext cx="1014984" cy="109728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46" name="Shape 44"/>
          <p:cNvSpPr/>
          <p:nvPr/>
        </p:nvSpPr>
        <p:spPr>
          <a:xfrm>
            <a:off x="365760" y="3236976"/>
            <a:ext cx="8412480" cy="1828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7" name="Text 45"/>
          <p:cNvSpPr/>
          <p:nvPr/>
        </p:nvSpPr>
        <p:spPr>
          <a:xfrm>
            <a:off x="457200" y="3236976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C: Demonstrator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3012948" y="3273552"/>
            <a:ext cx="1014984" cy="109728"/>
          </a:xfrm>
          <a:prstGeom prst="rect">
            <a:avLst/>
          </a:prstGeom>
          <a:solidFill>
            <a:srgbClr val="5C3A8A"/>
          </a:solidFill>
          <a:ln/>
        </p:spPr>
      </p:sp>
      <p:sp>
        <p:nvSpPr>
          <p:cNvPr id="49" name="Shape 47"/>
          <p:cNvSpPr/>
          <p:nvPr/>
        </p:nvSpPr>
        <p:spPr>
          <a:xfrm>
            <a:off x="365760" y="3419856"/>
            <a:ext cx="8412480" cy="182880"/>
          </a:xfrm>
          <a:prstGeom prst="rect">
            <a:avLst/>
          </a:prstGeom>
          <a:solidFill>
            <a:srgbClr val="F7F9FC"/>
          </a:solidFill>
          <a:ln/>
        </p:spPr>
      </p:sp>
      <p:sp>
        <p:nvSpPr>
          <p:cNvPr id="50" name="Text 48"/>
          <p:cNvSpPr/>
          <p:nvPr/>
        </p:nvSpPr>
        <p:spPr>
          <a:xfrm>
            <a:off x="457200" y="3419856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Parkinson's UK partnership</a:t>
            </a:r>
            <a:endParaRPr lang="en-US" sz="800" dirty="0"/>
          </a:p>
        </p:txBody>
      </p:sp>
      <p:sp>
        <p:nvSpPr>
          <p:cNvPr id="51" name="Shape 49"/>
          <p:cNvSpPr/>
          <p:nvPr/>
        </p:nvSpPr>
        <p:spPr>
          <a:xfrm>
            <a:off x="3012948" y="3456432"/>
            <a:ext cx="489204" cy="10972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52" name="Shape 50"/>
          <p:cNvSpPr/>
          <p:nvPr/>
        </p:nvSpPr>
        <p:spPr>
          <a:xfrm>
            <a:off x="365760" y="3602736"/>
            <a:ext cx="8412480" cy="1828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3" name="Text 51"/>
          <p:cNvSpPr/>
          <p:nvPr/>
        </p:nvSpPr>
        <p:spPr>
          <a:xfrm>
            <a:off x="457200" y="3602736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Advisory Group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4590288" y="3639312"/>
            <a:ext cx="2066544" cy="10972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55" name="Shape 53"/>
          <p:cNvSpPr/>
          <p:nvPr/>
        </p:nvSpPr>
        <p:spPr>
          <a:xfrm>
            <a:off x="365760" y="3785616"/>
            <a:ext cx="8412480" cy="182880"/>
          </a:xfrm>
          <a:prstGeom prst="rect">
            <a:avLst/>
          </a:prstGeom>
          <a:solidFill>
            <a:srgbClr val="F7F9FC"/>
          </a:solidFill>
          <a:ln/>
        </p:spPr>
      </p:sp>
      <p:sp>
        <p:nvSpPr>
          <p:cNvPr id="56" name="Text 54"/>
          <p:cNvSpPr/>
          <p:nvPr/>
        </p:nvSpPr>
        <p:spPr>
          <a:xfrm>
            <a:off x="457200" y="3785616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NIHR i4i outline → submission</a:t>
            </a:r>
            <a:endParaRPr lang="en-US" sz="800" dirty="0"/>
          </a:p>
        </p:txBody>
      </p:sp>
      <p:sp>
        <p:nvSpPr>
          <p:cNvPr id="57" name="Shape 55"/>
          <p:cNvSpPr/>
          <p:nvPr/>
        </p:nvSpPr>
        <p:spPr>
          <a:xfrm>
            <a:off x="3538728" y="3822192"/>
            <a:ext cx="2066544" cy="10972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58" name="Shape 56"/>
          <p:cNvSpPr/>
          <p:nvPr/>
        </p:nvSpPr>
        <p:spPr>
          <a:xfrm>
            <a:off x="365760" y="3968496"/>
            <a:ext cx="8412480" cy="1828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59" name="Text 57"/>
          <p:cNvSpPr/>
          <p:nvPr/>
        </p:nvSpPr>
        <p:spPr>
          <a:xfrm>
            <a:off x="457200" y="3968496"/>
            <a:ext cx="1965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IHI concept note assembly</a:t>
            </a:r>
            <a:endParaRPr lang="en-US" sz="800" dirty="0"/>
          </a:p>
        </p:txBody>
      </p:sp>
      <p:sp>
        <p:nvSpPr>
          <p:cNvPr id="60" name="Shape 58"/>
          <p:cNvSpPr/>
          <p:nvPr/>
        </p:nvSpPr>
        <p:spPr>
          <a:xfrm>
            <a:off x="4064508" y="4005072"/>
            <a:ext cx="4695444" cy="10972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61" name="Shape 59"/>
          <p:cNvSpPr/>
          <p:nvPr/>
        </p:nvSpPr>
        <p:spPr>
          <a:xfrm>
            <a:off x="365760" y="2871216"/>
            <a:ext cx="8412480" cy="0"/>
          </a:xfrm>
          <a:prstGeom prst="line">
            <a:avLst/>
          </a:prstGeom>
          <a:noFill/>
          <a:ln w="12700">
            <a:solidFill>
              <a:srgbClr val="0D2B45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365760" y="3419856"/>
            <a:ext cx="8412480" cy="0"/>
          </a:xfrm>
          <a:prstGeom prst="line">
            <a:avLst/>
          </a:prstGeom>
          <a:noFill/>
          <a:ln w="12700">
            <a:solidFill>
              <a:srgbClr val="0D2B45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365760" y="3785616"/>
            <a:ext cx="8412480" cy="0"/>
          </a:xfrm>
          <a:prstGeom prst="line">
            <a:avLst/>
          </a:prstGeom>
          <a:noFill/>
          <a:ln w="12700">
            <a:solidFill>
              <a:srgbClr val="0D2B45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365760" y="4288536"/>
            <a:ext cx="8412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GATES  ·  Workshop (W4)  →  Spec sign-off (M2)  →  Demonstrator live (M3)  →  NIHR i4i submission (M6)  →  CAG convened (M8)  →  IHI concept note (M12)</a:t>
            </a:r>
            <a:endParaRPr lang="en-US" sz="850" dirty="0"/>
          </a:p>
        </p:txBody>
      </p:sp>
      <p:sp>
        <p:nvSpPr>
          <p:cNvPr id="65" name="Text 63"/>
          <p:cNvSpPr/>
          <p:nvPr/>
        </p:nvSpPr>
        <p:spPr>
          <a:xfrm>
            <a:off x="365760" y="486918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Health · JPR Newcastle Follow-Up ·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5  ·  NEXT STEPS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321040" y="20116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45720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next actions — the next six weeks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3268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concrete actions, owner-named, time-bounded — and an explicit framing of what this proposal is and is not asking for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8412480" cy="518465"/>
          </a:xfrm>
          <a:prstGeom prst="rect">
            <a:avLst/>
          </a:prstGeom>
          <a:solidFill>
            <a:srgbClr val="F7F9FC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511960"/>
            <a:ext cx="329184" cy="329184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51196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960120" y="1557680"/>
            <a:ext cx="960120" cy="237744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10" name="Text 8"/>
          <p:cNvSpPr/>
          <p:nvPr/>
        </p:nvSpPr>
        <p:spPr>
          <a:xfrm>
            <a:off x="960120" y="1557680"/>
            <a:ext cx="960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1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2057400" y="1463040"/>
            <a:ext cx="3520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proposal direction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057400" y="1764792"/>
            <a:ext cx="3520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Carroll · Zeissler · Elliott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5669280" y="1463040"/>
            <a:ext cx="3017520" cy="4270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Light-touch acknowledgement that the strategic-advisory + forward-deployment frame is the right one to develop.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65760" y="2008937"/>
            <a:ext cx="8412480" cy="518465"/>
          </a:xfrm>
          <a:prstGeom prst="rect">
            <a:avLst/>
          </a:prstGeom>
          <a:solidFill>
            <a:srgbClr val="F7F9FC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02920" y="2103577"/>
            <a:ext cx="329184" cy="329184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16" name="Text 14"/>
          <p:cNvSpPr/>
          <p:nvPr/>
        </p:nvSpPr>
        <p:spPr>
          <a:xfrm>
            <a:off x="502920" y="2103577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960120" y="2149297"/>
            <a:ext cx="960120" cy="237744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18" name="Text 16"/>
          <p:cNvSpPr/>
          <p:nvPr/>
        </p:nvSpPr>
        <p:spPr>
          <a:xfrm>
            <a:off x="960120" y="2149297"/>
            <a:ext cx="960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 2–3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2057400" y="2054657"/>
            <a:ext cx="3520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Wayne Elliott shares JPR data outline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057400" y="2356409"/>
            <a:ext cx="3520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Elliott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5669280" y="2054657"/>
            <a:ext cx="3017520" cy="4270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single highest-impact pre-engagement action. Saves £4K–£6K and 2–3 weeks. Becomes the input to Phase A.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65760" y="2600554"/>
            <a:ext cx="8412480" cy="518465"/>
          </a:xfrm>
          <a:prstGeom prst="rect">
            <a:avLst/>
          </a:prstGeom>
          <a:solidFill>
            <a:srgbClr val="F7F9FC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02920" y="2695194"/>
            <a:ext cx="329184" cy="329184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24" name="Text 22"/>
          <p:cNvSpPr/>
          <p:nvPr/>
        </p:nvSpPr>
        <p:spPr>
          <a:xfrm>
            <a:off x="502920" y="269519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960120" y="2740914"/>
            <a:ext cx="960120" cy="237744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26" name="Text 24"/>
          <p:cNvSpPr/>
          <p:nvPr/>
        </p:nvSpPr>
        <p:spPr>
          <a:xfrm>
            <a:off x="960120" y="2740914"/>
            <a:ext cx="960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4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2057400" y="2646274"/>
            <a:ext cx="3520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Half-day facilitated workshop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2057400" y="2948026"/>
            <a:ext cx="3520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Carroll, Zeissler, Elliott + Promptly facilitator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5669280" y="2646274"/>
            <a:ext cx="3017520" cy="4270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Workstreams 1 and 3 in parallel. Outputs: written purpose statement and named governance lead. £0 additional cost.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365760" y="3192170"/>
            <a:ext cx="8412480" cy="518465"/>
          </a:xfrm>
          <a:prstGeom prst="rect">
            <a:avLst/>
          </a:prstGeom>
          <a:solidFill>
            <a:srgbClr val="F7F9FC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02920" y="3286811"/>
            <a:ext cx="329184" cy="329184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32" name="Text 30"/>
          <p:cNvSpPr/>
          <p:nvPr/>
        </p:nvSpPr>
        <p:spPr>
          <a:xfrm>
            <a:off x="502920" y="3286811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960120" y="3332531"/>
            <a:ext cx="960120" cy="237744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34" name="Text 32"/>
          <p:cNvSpPr/>
          <p:nvPr/>
        </p:nvSpPr>
        <p:spPr>
          <a:xfrm>
            <a:off x="960120" y="3332531"/>
            <a:ext cx="960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4–6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2057400" y="3237890"/>
            <a:ext cx="3520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Parkinson's UK structural partnership conversation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2057400" y="3539642"/>
            <a:ext cx="3520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Carroll / Promptly + David Dexter (PUK)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5669280" y="3237890"/>
            <a:ext cx="3017520" cy="4270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 PUK as patient governance partner — not just funder. Critical to differentiating JPR from Tracking Parkinson's.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365760" y="3783787"/>
            <a:ext cx="8412480" cy="518465"/>
          </a:xfrm>
          <a:prstGeom prst="rect">
            <a:avLst/>
          </a:prstGeom>
          <a:solidFill>
            <a:srgbClr val="F7F9FC"/>
          </a:solidFill>
          <a:ln w="5080">
            <a:solidFill>
              <a:srgbClr val="E2E8F0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502920" y="3878428"/>
            <a:ext cx="329184" cy="329184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40" name="Text 38"/>
          <p:cNvSpPr/>
          <p:nvPr/>
        </p:nvSpPr>
        <p:spPr>
          <a:xfrm>
            <a:off x="502920" y="38784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41" name="Shape 39"/>
          <p:cNvSpPr/>
          <p:nvPr/>
        </p:nvSpPr>
        <p:spPr>
          <a:xfrm>
            <a:off x="960120" y="3924148"/>
            <a:ext cx="960120" cy="237744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42" name="Text 40"/>
          <p:cNvSpPr/>
          <p:nvPr/>
        </p:nvSpPr>
        <p:spPr>
          <a:xfrm>
            <a:off x="960120" y="3924148"/>
            <a:ext cx="9601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6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2057400" y="3829507"/>
            <a:ext cx="3520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Forward deployment kick-off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2057400" y="4131259"/>
            <a:ext cx="3520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engineering + Elliott</a:t>
            </a:r>
            <a:endParaRPr lang="en-US" sz="850" dirty="0"/>
          </a:p>
        </p:txBody>
      </p:sp>
      <p:sp>
        <p:nvSpPr>
          <p:cNvPr id="45" name="Text 43"/>
          <p:cNvSpPr/>
          <p:nvPr/>
        </p:nvSpPr>
        <p:spPr>
          <a:xfrm>
            <a:off x="5669280" y="3829507"/>
            <a:ext cx="3017520" cy="4270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A begins immediately post-workshop. Phase C configuration starts in parallel. NIHR i4i drafting begins concurrently.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365760" y="4430268"/>
            <a:ext cx="8412480" cy="457200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47" name="Text 45"/>
          <p:cNvSpPr/>
          <p:nvPr/>
        </p:nvSpPr>
        <p:spPr>
          <a:xfrm>
            <a:off x="502920" y="4466844"/>
            <a:ext cx="8138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300" kern="0" dirty="0">
                <a:solidFill>
                  <a:srgbClr val="C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THIS PROPOSAL IS — AND IS NOT.  </a:t>
            </a:r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platform contract.  </a:t>
            </a:r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carries Phase A–C at risk — Newcastle commits clinical time and access. If IHI or NIHR funding is secured, Promptly is compensated in full as a direct cost at the agreed rates. Grant success = full recovery. No grant = shared loss, no liability.</a:t>
            </a:r>
            <a:endParaRPr lang="en-US" sz="950" dirty="0"/>
          </a:p>
        </p:txBody>
      </p:sp>
      <p:sp>
        <p:nvSpPr>
          <p:cNvPr id="48" name="Text 46"/>
          <p:cNvSpPr/>
          <p:nvPr/>
        </p:nvSpPr>
        <p:spPr>
          <a:xfrm>
            <a:off x="365760" y="486918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Health · JPR Newcastle Follow-Up ·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1  ·  WE'VE LISTENED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321040" y="20116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45720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heard from the JPR team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3268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interlocking ambitions raised in our working session — the brief Promptly is responding to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2694432" cy="1506474"/>
          </a:xfrm>
          <a:prstGeom prst="rect">
            <a:avLst/>
          </a:prstGeom>
          <a:solidFill>
            <a:srgbClr val="F7F9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417320"/>
            <a:ext cx="54864" cy="1506474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8" name="Shape 6"/>
          <p:cNvSpPr/>
          <p:nvPr/>
        </p:nvSpPr>
        <p:spPr>
          <a:xfrm>
            <a:off x="530352" y="1563624"/>
            <a:ext cx="292608" cy="292608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9" name="Text 7"/>
          <p:cNvSpPr/>
          <p:nvPr/>
        </p:nvSpPr>
        <p:spPr>
          <a:xfrm>
            <a:off x="530352" y="156362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96112" y="1545336"/>
            <a:ext cx="2054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scale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30352" y="1947672"/>
            <a:ext cx="2401824" cy="8663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JPR from a Newcastle-anchored cohort to a UK-wide research-recruitment registry — five+ network sites, four nations.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24784" y="1417320"/>
            <a:ext cx="2694432" cy="1506474"/>
          </a:xfrm>
          <a:prstGeom prst="rect">
            <a:avLst/>
          </a:prstGeom>
          <a:solidFill>
            <a:srgbClr val="F7F9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224784" y="1417320"/>
            <a:ext cx="54864" cy="1506474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14" name="Shape 12"/>
          <p:cNvSpPr/>
          <p:nvPr/>
        </p:nvSpPr>
        <p:spPr>
          <a:xfrm>
            <a:off x="3389376" y="1563624"/>
            <a:ext cx="292608" cy="292608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15" name="Text 13"/>
          <p:cNvSpPr/>
          <p:nvPr/>
        </p:nvSpPr>
        <p:spPr>
          <a:xfrm>
            <a:off x="3389376" y="156362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755136" y="1545336"/>
            <a:ext cx="2054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Trial pre-screening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389376" y="1947672"/>
            <a:ext cx="2401824" cy="8663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 JPR as the front door for Parkinson's RCTs — feasibility, eligibility waterfall, recruitment-ready cohort.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083808" y="1417320"/>
            <a:ext cx="2694432" cy="1506474"/>
          </a:xfrm>
          <a:prstGeom prst="rect">
            <a:avLst/>
          </a:prstGeom>
          <a:solidFill>
            <a:srgbClr val="F7F9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083808" y="1417320"/>
            <a:ext cx="54864" cy="1506474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20" name="Shape 18"/>
          <p:cNvSpPr/>
          <p:nvPr/>
        </p:nvSpPr>
        <p:spPr>
          <a:xfrm>
            <a:off x="6248400" y="1563624"/>
            <a:ext cx="292608" cy="292608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21" name="Text 19"/>
          <p:cNvSpPr/>
          <p:nvPr/>
        </p:nvSpPr>
        <p:spPr>
          <a:xfrm>
            <a:off x="6248400" y="156362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614160" y="1545336"/>
            <a:ext cx="2054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modelling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248400" y="1947672"/>
            <a:ext cx="2401824" cy="8663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registry data to model service demand, identify under-served populations, support commissioning conversations.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3088386"/>
            <a:ext cx="2694432" cy="1506474"/>
          </a:xfrm>
          <a:prstGeom prst="rect">
            <a:avLst/>
          </a:prstGeom>
          <a:solidFill>
            <a:srgbClr val="F7F9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65760" y="3088386"/>
            <a:ext cx="54864" cy="1506474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26" name="Shape 24"/>
          <p:cNvSpPr/>
          <p:nvPr/>
        </p:nvSpPr>
        <p:spPr>
          <a:xfrm>
            <a:off x="530352" y="3234690"/>
            <a:ext cx="292608" cy="292608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27" name="Text 25"/>
          <p:cNvSpPr/>
          <p:nvPr/>
        </p:nvSpPr>
        <p:spPr>
          <a:xfrm>
            <a:off x="530352" y="323469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896112" y="3216402"/>
            <a:ext cx="2054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twins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30352" y="3618738"/>
            <a:ext cx="2401824" cy="8663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longitudinal cohort assets that can act as synthetic control arms and inform trial design — deferred until real data accrues.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224784" y="3088386"/>
            <a:ext cx="2694432" cy="1506474"/>
          </a:xfrm>
          <a:prstGeom prst="rect">
            <a:avLst/>
          </a:prstGeom>
          <a:solidFill>
            <a:srgbClr val="F7F9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224784" y="3088386"/>
            <a:ext cx="54864" cy="1506474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32" name="Shape 30"/>
          <p:cNvSpPr/>
          <p:nvPr/>
        </p:nvSpPr>
        <p:spPr>
          <a:xfrm>
            <a:off x="3389376" y="3234690"/>
            <a:ext cx="292608" cy="292608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33" name="Text 31"/>
          <p:cNvSpPr/>
          <p:nvPr/>
        </p:nvSpPr>
        <p:spPr>
          <a:xfrm>
            <a:off x="3389376" y="323469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3755136" y="3216402"/>
            <a:ext cx="2054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engagement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3389376" y="3618738"/>
            <a:ext cx="2401824" cy="8663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Patient-facing app with PROMs, consent wallet, and trial matching — Research+Me as the participation foundation.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6083808" y="3088386"/>
            <a:ext cx="2694432" cy="1506474"/>
          </a:xfrm>
          <a:prstGeom prst="rect">
            <a:avLst/>
          </a:prstGeom>
          <a:solidFill>
            <a:srgbClr val="F7F9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083808" y="3088386"/>
            <a:ext cx="54864" cy="1506474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38" name="Shape 36"/>
          <p:cNvSpPr/>
          <p:nvPr/>
        </p:nvSpPr>
        <p:spPr>
          <a:xfrm>
            <a:off x="6248400" y="3234690"/>
            <a:ext cx="292608" cy="292608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39" name="Text 37"/>
          <p:cNvSpPr/>
          <p:nvPr/>
        </p:nvSpPr>
        <p:spPr>
          <a:xfrm>
            <a:off x="6248400" y="323469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6614160" y="3216402"/>
            <a:ext cx="20543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Federated governance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6248400" y="3618738"/>
            <a:ext cx="2401824" cy="8663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convening authority, charity and patient governance partners, durable funding not dependent on central commissioning.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365760" y="486918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Health · JPR Newcastle Follow-Up ·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1  ·  WE'VE LISTENED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321040" y="20116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45720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strategic questions you put to us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3268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set the agenda for the rest of this proposal — Acts 2–4 are our response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4114800" cy="1497330"/>
          </a:xfrm>
          <a:prstGeom prst="rect">
            <a:avLst/>
          </a:prstGeom>
          <a:solidFill>
            <a:srgbClr val="E8EEF4"/>
          </a:solidFill>
          <a:ln w="6350">
            <a:solidFill>
              <a:srgbClr val="0D2B4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600200"/>
            <a:ext cx="502920" cy="292608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600200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143000" y="158191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international should JPR's ambition be?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48640" y="1965960"/>
            <a:ext cx="3749040" cy="8115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PPMI, Fox Insight, GP2 are global from inception. Is JPR a UK federation that lifts to international, or does it co-build with EPDA / EFPIA from day one?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663440" y="1417320"/>
            <a:ext cx="4114800" cy="1497330"/>
          </a:xfrm>
          <a:prstGeom prst="rect">
            <a:avLst/>
          </a:prstGeom>
          <a:solidFill>
            <a:srgbClr val="E8EEF4"/>
          </a:solidFill>
          <a:ln w="6350">
            <a:solidFill>
              <a:srgbClr val="0D2B4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846320" y="1600200"/>
            <a:ext cx="502920" cy="292608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13" name="Text 11"/>
          <p:cNvSpPr/>
          <p:nvPr/>
        </p:nvSpPr>
        <p:spPr>
          <a:xfrm>
            <a:off x="4846320" y="1600200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440680" y="158191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minimum viable dataset?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46320" y="1965960"/>
            <a:ext cx="3749040" cy="8115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MDS-UPDRS parts, biomarkers, genetic subtype fields, and PROMs are in scope at v1.0 vs deferred? The MVD is downstream of purpose — not the other way round.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65760" y="3097530"/>
            <a:ext cx="4114800" cy="1497330"/>
          </a:xfrm>
          <a:prstGeom prst="rect">
            <a:avLst/>
          </a:prstGeom>
          <a:solidFill>
            <a:srgbClr val="E8EEF4"/>
          </a:solidFill>
          <a:ln w="6350">
            <a:solidFill>
              <a:srgbClr val="0D2B45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48640" y="3280410"/>
            <a:ext cx="502920" cy="292608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18" name="Text 16"/>
          <p:cNvSpPr/>
          <p:nvPr/>
        </p:nvSpPr>
        <p:spPr>
          <a:xfrm>
            <a:off x="548640" y="3280410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143000" y="326212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are the right partners — and in what role?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48640" y="3646170"/>
            <a:ext cx="3749040" cy="8115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Parkinson's UK as patient/governance partner; charities, patient orgs, NHS Trusts, industry, regulators all need defined structural roles. CF Trust as exemplar; Tracking Parkinson's as warning.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663440" y="3097530"/>
            <a:ext cx="4114800" cy="1497330"/>
          </a:xfrm>
          <a:prstGeom prst="rect">
            <a:avLst/>
          </a:prstGeom>
          <a:solidFill>
            <a:srgbClr val="E8EEF4"/>
          </a:solidFill>
          <a:ln w="6350">
            <a:solidFill>
              <a:srgbClr val="0D2B45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846320" y="3280410"/>
            <a:ext cx="502920" cy="292608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23" name="Text 21"/>
          <p:cNvSpPr/>
          <p:nvPr/>
        </p:nvSpPr>
        <p:spPr>
          <a:xfrm>
            <a:off x="4846320" y="3280410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440680" y="326212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sustainable commercial model?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46320" y="3646170"/>
            <a:ext cx="3749040" cy="8115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Trial pre-screening, research data access, synthetic data licensing, device/manufacturer outcomes — diversified revenue is the only durable path. NHS commissioning is fragile.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365760" y="486918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Health · JPR Newcastle Follow-Up ·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2  ·  WE'VE RESEARCHED THE CONTEXT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321040" y="20116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45720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central commissioning is not a durable foundation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3268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English registry landscape is fragmented and politically fragile — JPR cannot anchor its future to it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371600"/>
            <a:ext cx="8412480" cy="512064"/>
          </a:xfrm>
          <a:prstGeom prst="rect">
            <a:avLst/>
          </a:prstGeom>
          <a:solidFill>
            <a:srgbClr val="FEF3E0"/>
          </a:solidFill>
          <a:ln w="9525">
            <a:solidFill>
              <a:srgbClr val="D9770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371600"/>
            <a:ext cx="64008" cy="512064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371600"/>
            <a:ext cx="8229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400" kern="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INSTABILITIES  ·  </a:t>
            </a:r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HQIP commissioning under review  ·  NHS England → DHSC absorption  ·  Section 251 erosion  ·  Tracking Parkinson's as a UK Parkinson's-specific cautionary collapse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65760" y="2057400"/>
            <a:ext cx="2682240" cy="22860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2057400"/>
            <a:ext cx="2682240" cy="73152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2221992"/>
            <a:ext cx="2316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500" kern="0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POLITICAL FRAGILITY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548640" y="2478024"/>
            <a:ext cx="2316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Commissioning routes are unstable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8640" y="3063240"/>
            <a:ext cx="23164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HQIP is under review. NHS England is being absorbed into DHSC. Specialised commissioning service specs take 2–5 years. Quality Accounts list inclusion is opaque. Section 251 is increasingly contested as a basis for population-scale registries.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30880" y="2057400"/>
            <a:ext cx="2682240" cy="22860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30880" y="2057400"/>
            <a:ext cx="2682240" cy="7315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6" name="Text 14"/>
          <p:cNvSpPr/>
          <p:nvPr/>
        </p:nvSpPr>
        <p:spPr>
          <a:xfrm>
            <a:off x="3413760" y="2221992"/>
            <a:ext cx="2316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500" kern="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PARKINSON'S-SPECIFIC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3413760" y="2478024"/>
            <a:ext cx="2316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Tracking Parkinson's is the warning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413760" y="3063240"/>
            <a:ext cx="23164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UK's largest previous PD research cohort closed despite significant participant numbers. Four failure modes to address: governance dependency on a single charity, no diversified commercial model, weak structural patient ownership, centralised data repository that couldn't survive its sponsor.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096000" y="2057400"/>
            <a:ext cx="2682240" cy="22860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096000" y="2057400"/>
            <a:ext cx="2682240" cy="73152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21" name="Text 19"/>
          <p:cNvSpPr/>
          <p:nvPr/>
        </p:nvSpPr>
        <p:spPr>
          <a:xfrm>
            <a:off x="6278880" y="2221992"/>
            <a:ext cx="2316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5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THIS IMPLIES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6278880" y="2478024"/>
            <a:ext cx="2316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network — don't wait for the centre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278880" y="3063240"/>
            <a:ext cx="23164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convening authority. Diversified commercial revenue from day one. Patient and clinical governance with real authority. Federated, not centralised. NHS England commissioning becomes a future optional interface — not the strategic goal.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65760" y="486918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Health · JPR Newcastle Follow-Up ·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2  ·  WE'VE RESEARCHED THE CONTEXT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321040" y="20116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45720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durable looks like — registries that have lasted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3268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reference models. Each contributes a distinct architectural lesson for JPR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4123944" cy="1506474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417320"/>
            <a:ext cx="73152" cy="1506474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8" name="Shape 6"/>
          <p:cNvSpPr/>
          <p:nvPr/>
        </p:nvSpPr>
        <p:spPr>
          <a:xfrm>
            <a:off x="566928" y="1581912"/>
            <a:ext cx="1691640" cy="237744"/>
          </a:xfrm>
          <a:prstGeom prst="rect">
            <a:avLst/>
          </a:prstGeom>
          <a:solidFill>
            <a:srgbClr val="E4F4F5"/>
          </a:solidFill>
          <a:ln/>
        </p:spPr>
      </p:sp>
      <p:sp>
        <p:nvSpPr>
          <p:cNvPr id="9" name="Text 7"/>
          <p:cNvSpPr/>
          <p:nvPr/>
        </p:nvSpPr>
        <p:spPr>
          <a:xfrm>
            <a:off x="566928" y="1581912"/>
            <a:ext cx="1691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400" kern="0" dirty="0">
                <a:solidFill>
                  <a:srgbClr val="075F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EXEMPLAR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566928" y="1874520"/>
            <a:ext cx="3758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 Trust Registry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66928" y="2258568"/>
            <a:ext cx="3758184" cy="5463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Charity-convened, independent of NHS commissioning. Patient body has structural authority — not just consultation. Mandatory across UK CF centres. Self-sustaining for 20+ years.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654296" y="1417320"/>
            <a:ext cx="4123944" cy="1506474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654296" y="1417320"/>
            <a:ext cx="73152" cy="1506474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14" name="Shape 12"/>
          <p:cNvSpPr/>
          <p:nvPr/>
        </p:nvSpPr>
        <p:spPr>
          <a:xfrm>
            <a:off x="4855464" y="1581912"/>
            <a:ext cx="1691640" cy="237744"/>
          </a:xfrm>
          <a:prstGeom prst="rect">
            <a:avLst/>
          </a:prstGeom>
          <a:solidFill>
            <a:srgbClr val="E4F4F5"/>
          </a:solidFill>
          <a:ln/>
        </p:spPr>
      </p:sp>
      <p:sp>
        <p:nvSpPr>
          <p:cNvPr id="15" name="Text 13"/>
          <p:cNvSpPr/>
          <p:nvPr/>
        </p:nvSpPr>
        <p:spPr>
          <a:xfrm>
            <a:off x="4855464" y="1581912"/>
            <a:ext cx="1691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400" kern="0" dirty="0">
                <a:solidFill>
                  <a:srgbClr val="075F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ARCHITECTURAL TEMPLATE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4855464" y="1874520"/>
            <a:ext cx="3758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UKRR / UKKA ecosystem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855464" y="2258568"/>
            <a:ext cx="3758184" cy="5463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Federated data model, OMOP-aligned, integrates clinical + biological data. Charity (Kidney Care UK) as governance partner. NHS Trusts as participants, not owners. The closest UK model to what JPR can become.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65760" y="3088386"/>
            <a:ext cx="4123944" cy="1506474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3088386"/>
            <a:ext cx="73152" cy="1506474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20" name="Shape 18"/>
          <p:cNvSpPr/>
          <p:nvPr/>
        </p:nvSpPr>
        <p:spPr>
          <a:xfrm>
            <a:off x="566928" y="3252978"/>
            <a:ext cx="1691640" cy="237744"/>
          </a:xfrm>
          <a:prstGeom prst="rect">
            <a:avLst/>
          </a:prstGeom>
          <a:solidFill>
            <a:srgbClr val="E4F4F5"/>
          </a:solidFill>
          <a:ln/>
        </p:spPr>
      </p:sp>
      <p:sp>
        <p:nvSpPr>
          <p:cNvPr id="21" name="Text 19"/>
          <p:cNvSpPr/>
          <p:nvPr/>
        </p:nvSpPr>
        <p:spPr>
          <a:xfrm>
            <a:off x="566928" y="3252978"/>
            <a:ext cx="1691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400" kern="0" dirty="0">
                <a:solidFill>
                  <a:srgbClr val="075F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FEDERATION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566928" y="3545586"/>
            <a:ext cx="3758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TREAT-NMD / PaLaDIn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66928" y="3929634"/>
            <a:ext cx="3758184" cy="5463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Newcastle-anchored, multi-country federation, IHI-funded. Operational, not aspirational — every component JPR needs is already running. Configuration cost, not build cost.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654296" y="3088386"/>
            <a:ext cx="4123944" cy="1506474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654296" y="3088386"/>
            <a:ext cx="73152" cy="1506474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26" name="Shape 24"/>
          <p:cNvSpPr/>
          <p:nvPr/>
        </p:nvSpPr>
        <p:spPr>
          <a:xfrm>
            <a:off x="4855464" y="3252978"/>
            <a:ext cx="1691640" cy="237744"/>
          </a:xfrm>
          <a:prstGeom prst="rect">
            <a:avLst/>
          </a:prstGeom>
          <a:solidFill>
            <a:srgbClr val="E4F4F5"/>
          </a:solidFill>
          <a:ln/>
        </p:spPr>
      </p:sp>
      <p:sp>
        <p:nvSpPr>
          <p:cNvPr id="27" name="Text 25"/>
          <p:cNvSpPr/>
          <p:nvPr/>
        </p:nvSpPr>
        <p:spPr>
          <a:xfrm>
            <a:off x="4855464" y="3252978"/>
            <a:ext cx="1691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400" kern="0" dirty="0">
                <a:solidFill>
                  <a:srgbClr val="075F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RRCT FLAGSHIP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4855464" y="3545586"/>
            <a:ext cx="3758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SWEDEHEART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4855464" y="3929634"/>
            <a:ext cx="3758184" cy="5463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Registry-based randomised trials at national scale. Cardiology's reference for differentiating a registry from a passive data repository. The capability that anchors JPR's commercial and scientific value.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365760" y="486918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Health · JPR Newcastle Follow-Up ·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2  ·  WE'VE RESEARCHED THE CONTEXT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321040" y="20116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45720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Federation is necessary — but not sufficient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3268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Architectural advantages are preconditions. The genuine value sits in the loops between five stakeholder groups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65760" y="1417320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PRECONDITIONS  ·  what federation enables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737360"/>
            <a:ext cx="4023360" cy="2743200"/>
          </a:xfrm>
          <a:prstGeom prst="rect">
            <a:avLst/>
          </a:prstGeom>
          <a:solidFill>
            <a:srgbClr val="F7F9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1929384"/>
            <a:ext cx="109728" cy="109728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187452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 governance: data stays at source, no central data lake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48640" y="2432304"/>
            <a:ext cx="109728" cy="109728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11" name="Text 9"/>
          <p:cNvSpPr/>
          <p:nvPr/>
        </p:nvSpPr>
        <p:spPr>
          <a:xfrm>
            <a:off x="777240" y="237744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EPR integration: OMOP-mapped, frequent refresh without manual effort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48640" y="2935224"/>
            <a:ext cx="109728" cy="109728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13" name="Text 11"/>
          <p:cNvSpPr/>
          <p:nvPr/>
        </p:nvSpPr>
        <p:spPr>
          <a:xfrm>
            <a:off x="777240" y="288036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freshness: real-time signal from live clinical workflows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48640" y="3438144"/>
            <a:ext cx="109728" cy="109728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338328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Linkage capacity: PPRL bridges JPR ↔ EPR ↔ trial ↔ wearable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48640" y="3941064"/>
            <a:ext cx="109728" cy="109728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3886200"/>
            <a:ext cx="3520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TRE-compatible: federated query (Trino) into Five Safes environments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617720" y="1417320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LAYER  ·  give and get, by stakeholder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617720" y="1737360"/>
            <a:ext cx="4160520" cy="27432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36592" y="1801368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5943600" y="1801368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CONTRIBUTES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7360920" y="180136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RECEIVES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4709160" y="2029968"/>
            <a:ext cx="4023360" cy="10973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4" name="Shape 22"/>
          <p:cNvSpPr/>
          <p:nvPr/>
        </p:nvSpPr>
        <p:spPr>
          <a:xfrm>
            <a:off x="4736592" y="2194560"/>
            <a:ext cx="128016" cy="128016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25" name="Text 23"/>
          <p:cNvSpPr/>
          <p:nvPr/>
        </p:nvSpPr>
        <p:spPr>
          <a:xfrm>
            <a:off x="4937760" y="2121408"/>
            <a:ext cx="1051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Patients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5943600" y="2121408"/>
            <a:ext cx="1417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PROMs, observations, consent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7360920" y="2121408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Insight, control, trials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4736592" y="2651760"/>
            <a:ext cx="128016" cy="128016"/>
          </a:xfrm>
          <a:prstGeom prst="ellipse">
            <a:avLst/>
          </a:prstGeom>
          <a:solidFill>
            <a:srgbClr val="0D2B45"/>
          </a:solidFill>
          <a:ln/>
        </p:spPr>
      </p:sp>
      <p:sp>
        <p:nvSpPr>
          <p:cNvPr id="29" name="Text 27"/>
          <p:cNvSpPr/>
          <p:nvPr/>
        </p:nvSpPr>
        <p:spPr>
          <a:xfrm>
            <a:off x="4937760" y="2578608"/>
            <a:ext cx="1051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Clinicians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943600" y="2578608"/>
            <a:ext cx="1417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EPR data, expertise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7360920" y="2578608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Cohort views, RRCT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736592" y="3108960"/>
            <a:ext cx="128016" cy="128016"/>
          </a:xfrm>
          <a:prstGeom prst="ellipse">
            <a:avLst/>
          </a:prstGeom>
          <a:solidFill>
            <a:srgbClr val="D97706"/>
          </a:solidFill>
          <a:ln/>
        </p:spPr>
      </p:sp>
      <p:sp>
        <p:nvSpPr>
          <p:cNvPr id="33" name="Text 31"/>
          <p:cNvSpPr/>
          <p:nvPr/>
        </p:nvSpPr>
        <p:spPr>
          <a:xfrm>
            <a:off x="4937760" y="3035808"/>
            <a:ext cx="1051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NHS providers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5943600" y="3035808"/>
            <a:ext cx="1417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Infrastructure, host status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7360920" y="3035808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intelligence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4736592" y="3566160"/>
            <a:ext cx="128016" cy="128016"/>
          </a:xfrm>
          <a:prstGeom prst="ellipse">
            <a:avLst/>
          </a:prstGeom>
          <a:solidFill>
            <a:srgbClr val="5C3A8A"/>
          </a:solidFill>
          <a:ln/>
        </p:spPr>
      </p:sp>
      <p:sp>
        <p:nvSpPr>
          <p:cNvPr id="37" name="Text 35"/>
          <p:cNvSpPr/>
          <p:nvPr/>
        </p:nvSpPr>
        <p:spPr>
          <a:xfrm>
            <a:off x="4937760" y="3493008"/>
            <a:ext cx="1051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5943600" y="3493008"/>
            <a:ext cx="1417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Funding, trials, devices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7360920" y="3493008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Pre-screening, RWE, MAA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4736592" y="4023360"/>
            <a:ext cx="128016" cy="128016"/>
          </a:xfrm>
          <a:prstGeom prst="ellipse">
            <a:avLst/>
          </a:prstGeom>
          <a:solidFill>
            <a:srgbClr val="16A34A"/>
          </a:solidFill>
          <a:ln/>
        </p:spPr>
      </p:sp>
      <p:sp>
        <p:nvSpPr>
          <p:cNvPr id="41" name="Text 39"/>
          <p:cNvSpPr/>
          <p:nvPr/>
        </p:nvSpPr>
        <p:spPr>
          <a:xfrm>
            <a:off x="4937760" y="3950208"/>
            <a:ext cx="1051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 / HTA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5943600" y="3950208"/>
            <a:ext cx="1417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Standards, recognition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7360920" y="3950208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Audit-grade evidence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365760" y="4572000"/>
            <a:ext cx="8412480" cy="256032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45" name="Text 43"/>
          <p:cNvSpPr/>
          <p:nvPr/>
        </p:nvSpPr>
        <p:spPr>
          <a:xfrm>
            <a:off x="365760" y="4572000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  ·  The differentiator is not the architecture. It's the convening authority that makes the loops run.</a:t>
            </a:r>
            <a:endParaRPr lang="en-US" sz="950" dirty="0"/>
          </a:p>
        </p:txBody>
      </p:sp>
      <p:sp>
        <p:nvSpPr>
          <p:cNvPr id="46" name="Text 44"/>
          <p:cNvSpPr/>
          <p:nvPr/>
        </p:nvSpPr>
        <p:spPr>
          <a:xfrm>
            <a:off x="365760" y="486918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Health · JPR Newcastle Follow-Up ·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2  ·  WE'VE RESEARCHED THE CONTEXT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321040" y="20116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45720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possible purposes — and our recommended sequencing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3268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answer to your MVD question: define the dataset by the purpose, not the other way round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2694432" cy="32232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417320"/>
            <a:ext cx="2694432" cy="384048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463040"/>
            <a:ext cx="23286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1618488"/>
            <a:ext cx="23286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FOUNDATIONAL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48640" y="1965960"/>
            <a:ext cx="23286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Trial pre-screening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48640" y="2276856"/>
            <a:ext cx="232867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Eligibility waterfall against EJS ACT-PD and other live PD trials. The fastest credible commercial value.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548640" y="3291840"/>
            <a:ext cx="23286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engagement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48640" y="3602736"/>
            <a:ext cx="232867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Interactium app, PROM portal, consent wallet — the participation moat that distinguishes JPR from Tracking Parkinson's.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224784" y="1417320"/>
            <a:ext cx="2694432" cy="32232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24784" y="1417320"/>
            <a:ext cx="2694432" cy="384048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16" name="Text 14"/>
          <p:cNvSpPr/>
          <p:nvPr/>
        </p:nvSpPr>
        <p:spPr>
          <a:xfrm>
            <a:off x="3407664" y="1463040"/>
            <a:ext cx="23286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2–3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407664" y="1618488"/>
            <a:ext cx="23286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COMPOUNDING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407664" y="1965960"/>
            <a:ext cx="23286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Observational research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407664" y="2276856"/>
            <a:ext cx="232867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modelling, real-world cohort characterisation, equity analyses across geography and subtype.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3407664" y="3291840"/>
            <a:ext cx="23286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Registry-based RCTs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407664" y="3602736"/>
            <a:ext cx="232867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SWEDEHEART model. Differentiates JPR from a passive registry. Requires GxP-grade data flows from the start.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6083808" y="1417320"/>
            <a:ext cx="2694432" cy="322326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083808" y="1417320"/>
            <a:ext cx="2694432" cy="38404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4" name="Text 22"/>
          <p:cNvSpPr/>
          <p:nvPr/>
        </p:nvSpPr>
        <p:spPr>
          <a:xfrm>
            <a:off x="6266688" y="1463040"/>
            <a:ext cx="23286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3+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266688" y="1618488"/>
            <a:ext cx="23286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DEFERRED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266688" y="1965960"/>
            <a:ext cx="23286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Synthetic control arms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266688" y="2276856"/>
            <a:ext cx="232867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longitudinal real data has accrued. Pharma-grade, regulator-validated. The licensable asset.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6266688" y="3291840"/>
            <a:ext cx="23286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twins / forecasting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266688" y="3602736"/>
            <a:ext cx="232867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Deferred until depth of longitudinal data supports it. Today these are aspirational; tomorrow they're a product.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365760" y="486918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Health · JPR Newcastle Follow-Up ·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3  ·  STRATEGIC ADVISORY PROPOSAL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321040" y="20116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45720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as strategic partner — seven workstreams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3268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bands: Foundations unblock everything; Design defines the architecture; Engagement runs continuously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371600"/>
            <a:ext cx="3511296" cy="292608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1371600"/>
            <a:ext cx="35112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FOUNDATIONS  ·  unblockers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986784" y="1371600"/>
            <a:ext cx="3511296" cy="292608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9" name="Text 7"/>
          <p:cNvSpPr/>
          <p:nvPr/>
        </p:nvSpPr>
        <p:spPr>
          <a:xfrm>
            <a:off x="3986784" y="1371600"/>
            <a:ext cx="35112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 ·  architecture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7607808" y="1371600"/>
            <a:ext cx="1170432" cy="29260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1" name="Text 9"/>
          <p:cNvSpPr/>
          <p:nvPr/>
        </p:nvSpPr>
        <p:spPr>
          <a:xfrm>
            <a:off x="7607808" y="1371600"/>
            <a:ext cx="117043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65760" y="1801368"/>
            <a:ext cx="1123406" cy="2468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26295" y="1984248"/>
            <a:ext cx="402336" cy="402336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14" name="Text 12"/>
          <p:cNvSpPr/>
          <p:nvPr/>
        </p:nvSpPr>
        <p:spPr>
          <a:xfrm>
            <a:off x="726295" y="198424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20624" y="2514600"/>
            <a:ext cx="101367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alignment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20624" y="3355848"/>
            <a:ext cx="101367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438912" y="3557016"/>
            <a:ext cx="977102" cy="640080"/>
          </a:xfrm>
          <a:prstGeom prst="rect">
            <a:avLst/>
          </a:prstGeom>
          <a:solidFill>
            <a:srgbClr val="E4F4F5"/>
          </a:solidFill>
          <a:ln/>
        </p:spPr>
      </p:sp>
      <p:sp>
        <p:nvSpPr>
          <p:cNvPr id="18" name="Text 16"/>
          <p:cNvSpPr/>
          <p:nvPr/>
        </p:nvSpPr>
        <p:spPr>
          <a:xfrm>
            <a:off x="438912" y="3575304"/>
            <a:ext cx="97710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statement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1580606" y="1801368"/>
            <a:ext cx="1123406" cy="2468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941141" y="1984248"/>
            <a:ext cx="402336" cy="402336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21" name="Text 19"/>
          <p:cNvSpPr/>
          <p:nvPr/>
        </p:nvSpPr>
        <p:spPr>
          <a:xfrm>
            <a:off x="1941141" y="198424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635470" y="2514600"/>
            <a:ext cx="101367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routes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1635470" y="3355848"/>
            <a:ext cx="101367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1653758" y="3557016"/>
            <a:ext cx="977102" cy="640080"/>
          </a:xfrm>
          <a:prstGeom prst="rect">
            <a:avLst/>
          </a:prstGeom>
          <a:solidFill>
            <a:srgbClr val="E4F4F5"/>
          </a:solidFill>
          <a:ln/>
        </p:spPr>
      </p:sp>
      <p:sp>
        <p:nvSpPr>
          <p:cNvPr id="25" name="Text 23"/>
          <p:cNvSpPr/>
          <p:nvPr/>
        </p:nvSpPr>
        <p:spPr>
          <a:xfrm>
            <a:off x="1653758" y="3575304"/>
            <a:ext cx="97710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model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2795451" y="1801368"/>
            <a:ext cx="1123406" cy="2468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155986" y="1984248"/>
            <a:ext cx="402336" cy="402336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28" name="Text 26"/>
          <p:cNvSpPr/>
          <p:nvPr/>
        </p:nvSpPr>
        <p:spPr>
          <a:xfrm>
            <a:off x="3155986" y="198424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2850315" y="2514600"/>
            <a:ext cx="101367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structure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2850315" y="3355848"/>
            <a:ext cx="101367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700" dirty="0"/>
          </a:p>
        </p:txBody>
      </p:sp>
      <p:sp>
        <p:nvSpPr>
          <p:cNvPr id="31" name="Shape 29"/>
          <p:cNvSpPr/>
          <p:nvPr/>
        </p:nvSpPr>
        <p:spPr>
          <a:xfrm>
            <a:off x="2868603" y="3557016"/>
            <a:ext cx="977102" cy="640080"/>
          </a:xfrm>
          <a:prstGeom prst="rect">
            <a:avLst/>
          </a:prstGeom>
          <a:solidFill>
            <a:srgbClr val="E4F4F5"/>
          </a:solidFill>
          <a:ln/>
        </p:spPr>
      </p:sp>
      <p:sp>
        <p:nvSpPr>
          <p:cNvPr id="32" name="Text 30"/>
          <p:cNvSpPr/>
          <p:nvPr/>
        </p:nvSpPr>
        <p:spPr>
          <a:xfrm>
            <a:off x="2868603" y="3575304"/>
            <a:ext cx="97710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term sheet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4010297" y="1801368"/>
            <a:ext cx="1123406" cy="2468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370832" y="1984248"/>
            <a:ext cx="402336" cy="402336"/>
          </a:xfrm>
          <a:prstGeom prst="ellipse">
            <a:avLst/>
          </a:prstGeom>
          <a:solidFill>
            <a:srgbClr val="0D2B45"/>
          </a:solidFill>
          <a:ln/>
        </p:spPr>
      </p:sp>
      <p:sp>
        <p:nvSpPr>
          <p:cNvPr id="35" name="Text 33"/>
          <p:cNvSpPr/>
          <p:nvPr/>
        </p:nvSpPr>
        <p:spPr>
          <a:xfrm>
            <a:off x="4370832" y="198424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4065161" y="2514600"/>
            <a:ext cx="101367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model</a:t>
            </a:r>
            <a:endParaRPr lang="en-US" sz="1050" dirty="0"/>
          </a:p>
        </p:txBody>
      </p:sp>
      <p:sp>
        <p:nvSpPr>
          <p:cNvPr id="37" name="Text 35"/>
          <p:cNvSpPr/>
          <p:nvPr/>
        </p:nvSpPr>
        <p:spPr>
          <a:xfrm>
            <a:off x="4065161" y="3355848"/>
            <a:ext cx="101367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700" dirty="0"/>
          </a:p>
        </p:txBody>
      </p:sp>
      <p:sp>
        <p:nvSpPr>
          <p:cNvPr id="38" name="Shape 36"/>
          <p:cNvSpPr/>
          <p:nvPr/>
        </p:nvSpPr>
        <p:spPr>
          <a:xfrm>
            <a:off x="4083449" y="3557016"/>
            <a:ext cx="977102" cy="640080"/>
          </a:xfrm>
          <a:prstGeom prst="rect">
            <a:avLst/>
          </a:prstGeom>
          <a:solidFill>
            <a:srgbClr val="E8EEF4"/>
          </a:solidFill>
          <a:ln/>
        </p:spPr>
      </p:sp>
      <p:sp>
        <p:nvSpPr>
          <p:cNvPr id="39" name="Text 37"/>
          <p:cNvSpPr/>
          <p:nvPr/>
        </p:nvSpPr>
        <p:spPr>
          <a:xfrm>
            <a:off x="4083449" y="3575304"/>
            <a:ext cx="97710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model diagram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5225143" y="1801368"/>
            <a:ext cx="1123406" cy="2468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585678" y="1984248"/>
            <a:ext cx="402336" cy="402336"/>
          </a:xfrm>
          <a:prstGeom prst="ellipse">
            <a:avLst/>
          </a:prstGeom>
          <a:solidFill>
            <a:srgbClr val="0D2B45"/>
          </a:solidFill>
          <a:ln/>
        </p:spPr>
      </p:sp>
      <p:sp>
        <p:nvSpPr>
          <p:cNvPr id="42" name="Text 40"/>
          <p:cNvSpPr/>
          <p:nvPr/>
        </p:nvSpPr>
        <p:spPr>
          <a:xfrm>
            <a:off x="5585678" y="198424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5280007" y="2514600"/>
            <a:ext cx="101367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flows &amp; IG</a:t>
            </a:r>
            <a:endParaRPr lang="en-US" sz="1050" dirty="0"/>
          </a:p>
        </p:txBody>
      </p:sp>
      <p:sp>
        <p:nvSpPr>
          <p:cNvPr id="44" name="Text 42"/>
          <p:cNvSpPr/>
          <p:nvPr/>
        </p:nvSpPr>
        <p:spPr>
          <a:xfrm>
            <a:off x="5280007" y="3355848"/>
            <a:ext cx="101367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700" dirty="0"/>
          </a:p>
        </p:txBody>
      </p:sp>
      <p:sp>
        <p:nvSpPr>
          <p:cNvPr id="45" name="Shape 43"/>
          <p:cNvSpPr/>
          <p:nvPr/>
        </p:nvSpPr>
        <p:spPr>
          <a:xfrm>
            <a:off x="5298295" y="3557016"/>
            <a:ext cx="977102" cy="640080"/>
          </a:xfrm>
          <a:prstGeom prst="rect">
            <a:avLst/>
          </a:prstGeom>
          <a:solidFill>
            <a:srgbClr val="E8EEF4"/>
          </a:solidFill>
          <a:ln/>
        </p:spPr>
      </p:sp>
      <p:sp>
        <p:nvSpPr>
          <p:cNvPr id="46" name="Text 44"/>
          <p:cNvSpPr/>
          <p:nvPr/>
        </p:nvSpPr>
        <p:spPr>
          <a:xfrm>
            <a:off x="5298295" y="3575304"/>
            <a:ext cx="97710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flow + IG register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6439989" y="1801368"/>
            <a:ext cx="1123406" cy="2468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800523" y="1984248"/>
            <a:ext cx="402336" cy="402336"/>
          </a:xfrm>
          <a:prstGeom prst="ellipse">
            <a:avLst/>
          </a:prstGeom>
          <a:solidFill>
            <a:srgbClr val="0D2B45"/>
          </a:solidFill>
          <a:ln/>
        </p:spPr>
      </p:sp>
      <p:sp>
        <p:nvSpPr>
          <p:cNvPr id="49" name="Text 47"/>
          <p:cNvSpPr/>
          <p:nvPr/>
        </p:nvSpPr>
        <p:spPr>
          <a:xfrm>
            <a:off x="6800523" y="198424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600" dirty="0"/>
          </a:p>
        </p:txBody>
      </p:sp>
      <p:sp>
        <p:nvSpPr>
          <p:cNvPr id="50" name="Text 48"/>
          <p:cNvSpPr/>
          <p:nvPr/>
        </p:nvSpPr>
        <p:spPr>
          <a:xfrm>
            <a:off x="6494853" y="2514600"/>
            <a:ext cx="101367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viable dataset</a:t>
            </a:r>
            <a:endParaRPr lang="en-US" sz="1050" dirty="0"/>
          </a:p>
        </p:txBody>
      </p:sp>
      <p:sp>
        <p:nvSpPr>
          <p:cNvPr id="51" name="Text 49"/>
          <p:cNvSpPr/>
          <p:nvPr/>
        </p:nvSpPr>
        <p:spPr>
          <a:xfrm>
            <a:off x="6494853" y="3355848"/>
            <a:ext cx="101367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700" dirty="0"/>
          </a:p>
        </p:txBody>
      </p:sp>
      <p:sp>
        <p:nvSpPr>
          <p:cNvPr id="52" name="Shape 50"/>
          <p:cNvSpPr/>
          <p:nvPr/>
        </p:nvSpPr>
        <p:spPr>
          <a:xfrm>
            <a:off x="6513141" y="3557016"/>
            <a:ext cx="977102" cy="640080"/>
          </a:xfrm>
          <a:prstGeom prst="rect">
            <a:avLst/>
          </a:prstGeom>
          <a:solidFill>
            <a:srgbClr val="E8EEF4"/>
          </a:solidFill>
          <a:ln/>
        </p:spPr>
      </p:sp>
      <p:sp>
        <p:nvSpPr>
          <p:cNvPr id="53" name="Text 51"/>
          <p:cNvSpPr/>
          <p:nvPr/>
        </p:nvSpPr>
        <p:spPr>
          <a:xfrm>
            <a:off x="6513141" y="3575304"/>
            <a:ext cx="97710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dictionary v0.1</a:t>
            </a:r>
            <a:endParaRPr lang="en-US" sz="950" dirty="0"/>
          </a:p>
        </p:txBody>
      </p:sp>
      <p:sp>
        <p:nvSpPr>
          <p:cNvPr id="54" name="Shape 52"/>
          <p:cNvSpPr/>
          <p:nvPr/>
        </p:nvSpPr>
        <p:spPr>
          <a:xfrm>
            <a:off x="7654834" y="1801368"/>
            <a:ext cx="1123406" cy="2468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8015369" y="1984248"/>
            <a:ext cx="402336" cy="402336"/>
          </a:xfrm>
          <a:prstGeom prst="ellipse">
            <a:avLst/>
          </a:prstGeom>
          <a:solidFill>
            <a:srgbClr val="D97706"/>
          </a:solidFill>
          <a:ln/>
        </p:spPr>
      </p:sp>
      <p:sp>
        <p:nvSpPr>
          <p:cNvPr id="56" name="Text 54"/>
          <p:cNvSpPr/>
          <p:nvPr/>
        </p:nvSpPr>
        <p:spPr>
          <a:xfrm>
            <a:off x="8015369" y="198424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600" dirty="0"/>
          </a:p>
        </p:txBody>
      </p:sp>
      <p:sp>
        <p:nvSpPr>
          <p:cNvPr id="57" name="Text 55"/>
          <p:cNvSpPr/>
          <p:nvPr/>
        </p:nvSpPr>
        <p:spPr>
          <a:xfrm>
            <a:off x="7709698" y="2514600"/>
            <a:ext cx="101367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 engagement</a:t>
            </a:r>
            <a:endParaRPr lang="en-US" sz="1050" dirty="0"/>
          </a:p>
        </p:txBody>
      </p:sp>
      <p:sp>
        <p:nvSpPr>
          <p:cNvPr id="58" name="Text 56"/>
          <p:cNvSpPr/>
          <p:nvPr/>
        </p:nvSpPr>
        <p:spPr>
          <a:xfrm>
            <a:off x="7709698" y="3355848"/>
            <a:ext cx="101367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700" dirty="0"/>
          </a:p>
        </p:txBody>
      </p:sp>
      <p:sp>
        <p:nvSpPr>
          <p:cNvPr id="59" name="Shape 57"/>
          <p:cNvSpPr/>
          <p:nvPr/>
        </p:nvSpPr>
        <p:spPr>
          <a:xfrm>
            <a:off x="7727986" y="3557016"/>
            <a:ext cx="977102" cy="640080"/>
          </a:xfrm>
          <a:prstGeom prst="rect">
            <a:avLst/>
          </a:prstGeom>
          <a:solidFill>
            <a:srgbClr val="FEF3E0"/>
          </a:solidFill>
          <a:ln/>
        </p:spPr>
      </p:sp>
      <p:sp>
        <p:nvSpPr>
          <p:cNvPr id="60" name="Text 58"/>
          <p:cNvSpPr/>
          <p:nvPr/>
        </p:nvSpPr>
        <p:spPr>
          <a:xfrm>
            <a:off x="7727986" y="3575304"/>
            <a:ext cx="97710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CAG ToR + PUK partnership</a:t>
            </a:r>
            <a:endParaRPr lang="en-US" sz="950" dirty="0"/>
          </a:p>
        </p:txBody>
      </p:sp>
      <p:sp>
        <p:nvSpPr>
          <p:cNvPr id="61" name="Text 59"/>
          <p:cNvSpPr/>
          <p:nvPr/>
        </p:nvSpPr>
        <p:spPr>
          <a:xfrm>
            <a:off x="365760" y="464058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Sequence: workstreams 1, 3, 6 must complete before 2, 4, 5 can be properly designed. Workstream 7 runs continuously from day one.</a:t>
            </a:r>
            <a:endParaRPr lang="en-US" sz="900" dirty="0"/>
          </a:p>
        </p:txBody>
      </p:sp>
      <p:sp>
        <p:nvSpPr>
          <p:cNvPr id="62" name="Text 60"/>
          <p:cNvSpPr/>
          <p:nvPr/>
        </p:nvSpPr>
        <p:spPr>
          <a:xfrm>
            <a:off x="365760" y="486918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Health · JPR Newcastle Follow-Up ·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0A7B8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3  ·  STRATEGIC ADVISORY PROPOSAL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8321040" y="20116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45720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Suggested first move: a half-day facilitated workshop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32688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workstreams 1 and 3 in parallel — produce the two outputs that unlock everything else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4937760" cy="3337560"/>
          </a:xfrm>
          <a:prstGeom prst="rect">
            <a:avLst/>
          </a:prstGeom>
          <a:solidFill>
            <a:srgbClr val="0D2B45"/>
          </a:solidFill>
          <a:ln/>
        </p:spPr>
      </p:sp>
      <p:sp>
        <p:nvSpPr>
          <p:cNvPr id="7" name="Text 5"/>
          <p:cNvSpPr/>
          <p:nvPr/>
        </p:nvSpPr>
        <p:spPr>
          <a:xfrm>
            <a:off x="594360" y="160020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WORKSHOP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94360" y="187452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Half-day, in-person at Newcastle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594360" y="2331720"/>
            <a:ext cx="45720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Facilitated session with Carroll, Zeissler, Elliott — and a Promptly facilitator. Two parallel breakouts produce two anchor documents, and the closing session aligns both.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94360" y="3200400"/>
            <a:ext cx="4480560" cy="1417320"/>
          </a:xfrm>
          <a:prstGeom prst="rect">
            <a:avLst/>
          </a:prstGeom>
          <a:solidFill>
            <a:srgbClr val="0A7B83"/>
          </a:solidFill>
          <a:ln/>
        </p:spPr>
      </p:sp>
      <p:sp>
        <p:nvSpPr>
          <p:cNvPr id="11" name="Text 9"/>
          <p:cNvSpPr/>
          <p:nvPr/>
        </p:nvSpPr>
        <p:spPr>
          <a:xfrm>
            <a:off x="594360" y="3291840"/>
            <a:ext cx="1463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£0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594360" y="3931920"/>
            <a:ext cx="1463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300" kern="0" dirty="0">
                <a:solidFill>
                  <a:srgbClr val="C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COST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2194560" y="3337560"/>
            <a:ext cx="2743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Hosted and facilitated by Promptly within the existing Newcastle collaboration agreement. The cost of the workshop is bounded by the time of the participants.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532120" y="141732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WORKSHOP PRODUCES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532120" y="1737360"/>
            <a:ext cx="3246120" cy="1417320"/>
          </a:xfrm>
          <a:prstGeom prst="rect">
            <a:avLst/>
          </a:prstGeom>
          <a:solidFill>
            <a:srgbClr val="E4F4F5"/>
          </a:solidFill>
          <a:ln w="6350">
            <a:solidFill>
              <a:srgbClr val="0A7B83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696712" y="1874520"/>
            <a:ext cx="329184" cy="329184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17" name="Text 15"/>
          <p:cNvSpPr/>
          <p:nvPr/>
        </p:nvSpPr>
        <p:spPr>
          <a:xfrm>
            <a:off x="5696712" y="18745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099048" y="1828800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Written purpose statement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696712" y="2286000"/>
            <a:ext cx="291693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WS1 output. The single sentence that unlocks NIHR business case credibility — the document every downstream conversation refers back to.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532120" y="3291840"/>
            <a:ext cx="3246120" cy="1417320"/>
          </a:xfrm>
          <a:prstGeom prst="rect">
            <a:avLst/>
          </a:prstGeom>
          <a:solidFill>
            <a:srgbClr val="E4F4F5"/>
          </a:solidFill>
          <a:ln w="6350">
            <a:solidFill>
              <a:srgbClr val="0A7B8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96712" y="3429000"/>
            <a:ext cx="329184" cy="329184"/>
          </a:xfrm>
          <a:prstGeom prst="ellipse">
            <a:avLst/>
          </a:prstGeom>
          <a:solidFill>
            <a:srgbClr val="0A7B83"/>
          </a:solidFill>
          <a:ln/>
        </p:spPr>
      </p:sp>
      <p:sp>
        <p:nvSpPr>
          <p:cNvPr id="22" name="Text 20"/>
          <p:cNvSpPr/>
          <p:nvPr/>
        </p:nvSpPr>
        <p:spPr>
          <a:xfrm>
            <a:off x="5696712" y="342900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099048" y="3383280"/>
            <a:ext cx="2606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B4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Named governance lead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696712" y="3840480"/>
            <a:ext cx="291693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WS3 output. A real person with a defined role — the precondition for every controllership, DSA, and partnership conversation that follows.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65760" y="4869180"/>
            <a:ext cx="8412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Promptly Health · JPR Newcastle Follow-Up · Confidential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JPR Newcastle Follow-Up — Strategic Advisory &amp; Forward Deployment Proposal</dc:title>
  <dc:subject>PptxGenJS Presentation</dc:subject>
  <dc:creator>Promptly Health</dc:creator>
  <cp:lastModifiedBy>Promptly Health</cp:lastModifiedBy>
  <cp:revision>1</cp:revision>
  <dcterms:created xsi:type="dcterms:W3CDTF">2026-05-02T10:59:12Z</dcterms:created>
  <dcterms:modified xsi:type="dcterms:W3CDTF">2026-05-02T10:59:12Z</dcterms:modified>
</cp:coreProperties>
</file>